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80" r:id="rId13"/>
    <p:sldId id="278" r:id="rId14"/>
    <p:sldId id="279" r:id="rId15"/>
    <p:sldId id="281" r:id="rId16"/>
    <p:sldId id="267" r:id="rId17"/>
    <p:sldId id="268" r:id="rId18"/>
    <p:sldId id="269" r:id="rId19"/>
    <p:sldId id="270" r:id="rId20"/>
    <p:sldId id="272" r:id="rId21"/>
    <p:sldId id="273" r:id="rId22"/>
    <p:sldId id="282" r:id="rId23"/>
    <p:sldId id="274" r:id="rId24"/>
    <p:sldId id="275" r:id="rId25"/>
    <p:sldId id="276" r:id="rId26"/>
    <p:sldId id="277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5B828-07BB-609F-C5C7-4B7B384BCF54}" v="188" dt="2024-07-29T12:37:24.652"/>
    <p1510:client id="{E708C43F-C501-9E0E-DAA2-0A993FEADF9D}" v="830" dt="2024-07-29T11:44:42.7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36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ffan14/IBM-Data-Analyst-capstone-project/blob/main/IBM%20Cognos%20dashboard.pdf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2854"/>
            <a:ext cx="10554419" cy="128007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E659B"/>
                </a:solidFill>
                <a:latin typeface="IBM Plex Mono SemiBold"/>
              </a:rPr>
              <a:t>Analysis of Technology Trends Using IBM Cognos Dashboard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9" y="1757386"/>
            <a:ext cx="4681129" cy="420348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0051" y="3208230"/>
            <a:ext cx="5181600" cy="12863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AFFAN AKHTER</a:t>
            </a:r>
            <a:endParaRPr lang="en-US" sz="4000" b="1"/>
          </a:p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29-07-24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" y="-3410"/>
            <a:ext cx="12198823" cy="1200458"/>
          </a:xfrm>
        </p:spPr>
        <p:txBody>
          <a:bodyPr/>
          <a:lstStyle/>
          <a:p>
            <a:pPr algn="ctr"/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3279" y="1746013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2319" y="174601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E4125-895B-B600-D076-C53EFFDD7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" b="-365"/>
          <a:stretch/>
        </p:blipFill>
        <p:spPr>
          <a:xfrm>
            <a:off x="0" y="2458127"/>
            <a:ext cx="5788930" cy="3135955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F98CDB9-F174-CB26-FD1C-FDF21EB8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09" y="2455284"/>
            <a:ext cx="5652448" cy="31269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9FB179-E96E-EA8D-6E14-9EB7D088B6B6}"/>
              </a:ext>
            </a:extLst>
          </p:cNvPr>
          <p:cNvCxnSpPr/>
          <p:nvPr/>
        </p:nvCxnSpPr>
        <p:spPr>
          <a:xfrm>
            <a:off x="6150591" y="1709382"/>
            <a:ext cx="4551" cy="4451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" y="1347953"/>
            <a:ext cx="1218745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Data volume growing exponentially (IoT, digital transactions)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Shift towards cloud-based database solutions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Increased focus on data security and compliance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12558"/>
            <a:ext cx="12187449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3411" y="1359327"/>
            <a:ext cx="12187448" cy="4362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Need for scalable database architectures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Importance of developing comprehensive cloud strategies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Requirement for robust security protocols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0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158" y="3036377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  <a:hlinkClick r:id="rId2"/>
              </a:rPr>
              <a:t>IBM-Data-Analyst-capstone-project/IBM Cognos dashboard.pdf at main · affan14/IBM-Data-Analyst-capstone-project (github.com)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A6905-11AE-DAEB-0DD4-32C66386E94D}"/>
              </a:ext>
            </a:extLst>
          </p:cNvPr>
          <p:cNvSpPr txBox="1"/>
          <p:nvPr/>
        </p:nvSpPr>
        <p:spPr>
          <a:xfrm>
            <a:off x="5119934" y="2208529"/>
            <a:ext cx="31116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LINK 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1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320ECA-3F7B-F058-A04B-801DD0E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24429"/>
            <a:ext cx="7620000" cy="4579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51674-67C3-8809-734B-CCB32EDC82E6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2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F15E719-1841-D8A3-6336-4599D6A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7" y="1324429"/>
            <a:ext cx="7725833" cy="470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952C3-7EAB-9C10-E331-BC6E7079ECEE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3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DA1A5547-EBCA-CD93-A143-F9A2C83E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83" y="1324429"/>
            <a:ext cx="7736416" cy="4706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12272-8959-98C1-B097-57767FF293B0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DISCUSSION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6615" y="1461685"/>
            <a:ext cx="1087249" cy="1087249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813" y="1711894"/>
            <a:ext cx="9673987" cy="27932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latin typeface="IBM Plex Mono Text"/>
              </a:rPr>
              <a:t>1. Workforce: Young, male-dominated (93.5%), globally distributed, mostly bachelor's degree holders.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2. Current Tech: Python, JavaScript, MySQL, AWS, Docker, Linux, jQuery, React.js lead.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3. Emerging Trends: Growing interest in Python, MongoDB, Linux, AWS, React.js, Vue.js.</a:t>
            </a:r>
            <a:endParaRPr lang="en-US" sz="1800" dirty="0"/>
          </a:p>
          <a:p>
            <a:pPr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IBM Plex Mono Text"/>
              </a:rPr>
              <a:t>4. Direction: Shift towards diverse, modern, scalable, cloud-based, and interactive technologies.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2EF36-8C37-F95A-4F2B-43159A55F4EF}"/>
              </a:ext>
            </a:extLst>
          </p:cNvPr>
          <p:cNvSpPr txBox="1"/>
          <p:nvPr/>
        </p:nvSpPr>
        <p:spPr>
          <a:xfrm>
            <a:off x="3654616" y="4868535"/>
            <a:ext cx="8536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Key Takeaway: The industry is evolving towards more diverse and modern technologies, with a focus on scalable, cloud-based solutions and interactive web frameworks.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210196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1845" y="1791505"/>
            <a:ext cx="7763302" cy="427172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just">
              <a:buNone/>
            </a:pPr>
            <a:endParaRPr lang="en-US" dirty="0">
              <a:latin typeface="IBM Plex Mono Text"/>
            </a:endParaRPr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1. Increasing Sales Trends:</a:t>
            </a:r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Monthly sales are rising steadily.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Key metrics: total revenue, average order value, transactions.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2. Regional Sales Variations: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Significant differences in sales across regions.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Some regions consistently outperform others.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3. Customer Demographics: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Clear spending patterns linked to specific age groups.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Insights into customer behavior and preferences.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981886" y="1715753"/>
            <a:ext cx="176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ea typeface="+mn-lt"/>
                <a:cs typeface="+mn-lt"/>
              </a:rPr>
              <a:t>Findings</a:t>
            </a:r>
            <a:endParaRPr lang="en-US" sz="3200" b="1"/>
          </a:p>
        </p:txBody>
      </p:sp>
      <p:pic>
        <p:nvPicPr>
          <p:cNvPr id="8" name="Picture 7" descr="A person standing next to a calendar with a magnifying glass&#10;&#10;Description automatically generated">
            <a:extLst>
              <a:ext uri="{FF2B5EF4-FFF2-40B4-BE49-F238E27FC236}">
                <a16:creationId xmlns:a16="http://schemas.microsoft.com/office/drawing/2014/main" id="{56EAE045-9AA5-093B-6C06-B48EA72F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8" y="2599898"/>
            <a:ext cx="2467744" cy="22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87449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9070" y="1939357"/>
            <a:ext cx="8354704" cy="42831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IBM Plex Mono Text"/>
              </a:rPr>
              <a:t>1. Focus on High-Performing Regions:</a:t>
            </a: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   - Allocate more resources to top regions.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Targeted marketing campaigns.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2. Tailor to Key Demographics: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Customize products/services for high-spending age groups.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Personalized marketing strategies.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3. Adjust Sales Strategies: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Monitor trends and adjust as needed.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   - Address underperforming areas with corrective actions.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652065" y="1533783"/>
            <a:ext cx="23951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ea typeface="+mn-lt"/>
                <a:cs typeface="+mn-lt"/>
              </a:rPr>
              <a:t>Implications</a:t>
            </a:r>
            <a:endParaRPr lang="en-US" sz="2800" b="1" dirty="0"/>
          </a:p>
        </p:txBody>
      </p:sp>
      <p:pic>
        <p:nvPicPr>
          <p:cNvPr id="4" name="Picture 3" descr="A group of people sitting around a table with a light bulb above them&#10;&#10;Description automatically generated">
            <a:extLst>
              <a:ext uri="{FF2B5EF4-FFF2-40B4-BE49-F238E27FC236}">
                <a16:creationId xmlns:a16="http://schemas.microsoft.com/office/drawing/2014/main" id="{5993CF92-8D53-AF0D-C1D0-43279FB9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4" y="2804615"/>
            <a:ext cx="2756299" cy="20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0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6" y="1820956"/>
            <a:ext cx="3785983" cy="380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2" y="2229"/>
            <a:ext cx="12193423" cy="124595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Executive Summary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Introduction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Methodology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Results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Visualization – Charts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Dashboard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Discussion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Findings &amp; Implications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Conclusion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2292" y="1564043"/>
            <a:ext cx="8037807" cy="4612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just"/>
            <a:r>
              <a:rPr lang="en-US" dirty="0">
                <a:latin typeface="IBM Plex Mono Text"/>
              </a:rPr>
              <a:t>Data-Driven Decision Making: Leverage dashboard insights for strategic planning and execution.</a:t>
            </a:r>
            <a:endParaRPr lang="en-US" dirty="0"/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Customer-Centric Approach: Tailor offerings to high-value demographics and regions for maximum impact.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Continuous Improvement: Regularly review and adapt strategies based on performance metrics.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Growth Opportunities: Capitalize on successful regional strategies and explore expansion potential.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" y="190917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01" y="240021"/>
            <a:ext cx="2872854" cy="836519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4201" y="1757385"/>
            <a:ext cx="5581211" cy="44536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IBM Plex Mono Text"/>
              </a:rPr>
              <a:t>Education Levels: Master's and Bachelor's degrees are the most common.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Gender Disparity: Significant male dominance in Master's and Bachelor's degrees.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Educational Attainment: High percentage of respondents with advanced degrees (over 70% with at least a Bachelor's).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5169" y="-3998"/>
            <a:ext cx="1613716" cy="1670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3E35D-9C0E-911B-E6E7-2D1D1EBF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122"/>
            <a:ext cx="6096000" cy="3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81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5863" y="1713714"/>
            <a:ext cx="5553335" cy="4250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IBM Plex Mono Text"/>
              </a:rPr>
              <a:t>'C' has the highest number of job postings, indicating a high demand for C </a:t>
            </a:r>
            <a:r>
              <a:rPr lang="en-US" sz="2200">
                <a:latin typeface="IBM Plex Mono Text"/>
              </a:rPr>
              <a:t>programmers.</a:t>
            </a:r>
            <a:endParaRPr lang="en-US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Java and JavaScript follow 'C' with a substantial number of postings, showing strong demand in the market.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Python and Oracle have a moderate number of job postings, suggesting steady demand.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C#, C++, SQL Server, MongoDB, Scala, PostgreSQL, and MySQL Server have fewer job postings, indicating they are more specialized.</a:t>
            </a:r>
          </a:p>
        </p:txBody>
      </p:sp>
      <p:pic>
        <p:nvPicPr>
          <p:cNvPr id="5" name="Picture 4" descr="A graph showing numbers and a number of jobs&#10;&#10;Description automatically generated">
            <a:extLst>
              <a:ext uri="{FF2B5EF4-FFF2-40B4-BE49-F238E27FC236}">
                <a16:creationId xmlns:a16="http://schemas.microsoft.com/office/drawing/2014/main" id="{2CCAD7E0-ED1C-5A83-EE3B-B88EE4E3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29316"/>
            <a:ext cx="6064250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4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11" y="1690967"/>
            <a:ext cx="5396087" cy="4489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IBM Plex Mono Text"/>
              </a:rPr>
              <a:t>Swift offers the highest average salary, making it a lucrative skill to have.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python and C++ also offer high salaries, indicating their strong market value.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JavaScript and Java provide competitive salaries, reflecting their importance in the industry.</a:t>
            </a:r>
            <a:endParaRPr lang="en-US" dirty="0"/>
          </a:p>
          <a:p>
            <a:endParaRPr lang="en-US" sz="2200" dirty="0"/>
          </a:p>
          <a:p>
            <a:r>
              <a:rPr lang="en-US" sz="2200" dirty="0"/>
              <a:t>Go, R, C#, SQL, and PHP offer good salaries, suggesting they are well-regarded but not at the top salary tier.</a:t>
            </a:r>
          </a:p>
          <a:p>
            <a:endParaRPr lang="en-US"/>
          </a:p>
          <a:p>
            <a:endParaRPr lang="en-US" sz="2200" dirty="0">
              <a:latin typeface="IBM Plex Mono Text"/>
            </a:endParaRPr>
          </a:p>
          <a:p>
            <a:endParaRPr lang="en-US" sz="2200" dirty="0">
              <a:latin typeface="IBM Plex Mono Text"/>
            </a:endParaRPr>
          </a:p>
        </p:txBody>
      </p:sp>
      <p:pic>
        <p:nvPicPr>
          <p:cNvPr id="4" name="Picture 3" descr="A graph of a number of languages&#10;&#10;Description automatically generated">
            <a:extLst>
              <a:ext uri="{FF2B5EF4-FFF2-40B4-BE49-F238E27FC236}">
                <a16:creationId xmlns:a16="http://schemas.microsoft.com/office/drawing/2014/main" id="{6A0E28B1-E576-D4A3-7E09-0C21E16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2031520"/>
            <a:ext cx="6096000" cy="34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" y="-2109"/>
            <a:ext cx="12181765" cy="12686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11893"/>
            <a:ext cx="7068725" cy="4465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b="1" dirty="0">
                <a:latin typeface="IBM Plex Mono Text"/>
              </a:rPr>
              <a:t>Data Analyzed:</a:t>
            </a:r>
            <a:r>
              <a:rPr lang="en-US" sz="2200" dirty="0">
                <a:latin typeface="IBM Plex Mono Text"/>
              </a:rPr>
              <a:t> Current and future tech trends from IBM Cognos dashboard.</a:t>
            </a: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Key Trends:</a:t>
            </a:r>
            <a:endParaRPr lang="en-US" b="1" dirty="0"/>
          </a:p>
          <a:p>
            <a:r>
              <a:rPr lang="en-US" sz="2200" dirty="0">
                <a:latin typeface="IBM Plex Mono Text"/>
              </a:rPr>
              <a:t>Databases: Top current and desired.</a:t>
            </a:r>
            <a:endParaRPr lang="en-US" dirty="0"/>
          </a:p>
          <a:p>
            <a:r>
              <a:rPr lang="en-US" sz="2200" dirty="0"/>
              <a:t>Platforms</a:t>
            </a:r>
            <a:r>
              <a:rPr lang="en-US" sz="2200" dirty="0">
                <a:latin typeface="IBM Plex Mono Text"/>
              </a:rPr>
              <a:t>: Popular now and in future.</a:t>
            </a:r>
            <a:endParaRPr lang="en-US" dirty="0"/>
          </a:p>
          <a:p>
            <a:r>
              <a:rPr lang="en-US" sz="2200" dirty="0">
                <a:latin typeface="IBM Plex Mono Text"/>
              </a:rPr>
              <a:t>Languages &amp; Frameworks: Current and next year trends.</a:t>
            </a:r>
            <a:endParaRPr lang="en-US" dirty="0"/>
          </a:p>
          <a:p>
            <a:endParaRPr lang="en-US" sz="2200" dirty="0"/>
          </a:p>
          <a:p>
            <a:r>
              <a:rPr lang="en-US" sz="2200" b="1" dirty="0">
                <a:latin typeface="IBM Plex Mono Text"/>
              </a:rPr>
              <a:t>Demographics:</a:t>
            </a:r>
            <a:r>
              <a:rPr lang="en-US" sz="2200" dirty="0">
                <a:latin typeface="IBM Plex Mono Text"/>
              </a:rPr>
              <a:t> Insights by gender, age, country, and education.</a:t>
            </a:r>
            <a:endParaRPr lang="en-US" sz="2200">
              <a:latin typeface="IBM Plex Mono Text"/>
            </a:endParaRPr>
          </a:p>
          <a:p>
            <a:r>
              <a:rPr lang="en-US" sz="2200" b="1" dirty="0">
                <a:latin typeface="IBM Plex Mono Text"/>
              </a:rPr>
              <a:t>Future Trends:</a:t>
            </a:r>
            <a:r>
              <a:rPr lang="en-US" sz="2200" dirty="0">
                <a:latin typeface="IBM Plex Mono Text"/>
              </a:rPr>
              <a:t> Predictions based on data.</a:t>
            </a:r>
            <a:endParaRPr lang="en-US" sz="2200">
              <a:latin typeface="IBM Plex Mono Text"/>
            </a:endParaRPr>
          </a:p>
          <a:p>
            <a:r>
              <a:rPr lang="en-US" sz="2200" b="1" dirty="0">
                <a:latin typeface="IBM Plex Mono Text"/>
              </a:rPr>
              <a:t>Implications:</a:t>
            </a:r>
            <a:r>
              <a:rPr lang="en-US" sz="2200" dirty="0">
                <a:latin typeface="IBM Plex Mono Text"/>
              </a:rPr>
              <a:t> Impact on tech adoption and skills demand.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7" y="2348254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1" y="1185"/>
            <a:ext cx="12197117" cy="124595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" y="1852604"/>
            <a:ext cx="2269615" cy="231510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3614061" y="1711893"/>
            <a:ext cx="8194664" cy="46925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IBM Plex Mono Text"/>
              </a:rPr>
              <a:t>This project analyzes current and future technology trends using IBM Cognos dashboards.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Objectives: identify popular databases, programming languages, and web frameworks; predict future trends.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Understanding these trends helps businesses stay competitive and professionals align their skills.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The project addresses rapidly changing technology landscapes and the need for up-to-date insights.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pPr lvl="1"/>
            <a:r>
              <a:rPr lang="en-US" sz="1700" dirty="0">
                <a:latin typeface="IBM Plex Mono Text"/>
              </a:rPr>
              <a:t>Data is sourced from job postings and technology usage surveys.</a:t>
            </a:r>
            <a:endParaRPr lang="en-US" sz="1700" dirty="0"/>
          </a:p>
          <a:p>
            <a:pPr lvl="1"/>
            <a:r>
              <a:rPr lang="en-US" sz="1700" dirty="0">
                <a:latin typeface="IBM Plex Mono Text"/>
              </a:rPr>
              <a:t>Previous research on technology adoption and market trends informs the methodology.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3" y="1329"/>
            <a:ext cx="12189409" cy="123457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284" y="1825625"/>
            <a:ext cx="7580516" cy="410113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dirty="0">
                <a:latin typeface="IBM Plex Mono Text"/>
              </a:rPr>
              <a:t>Data Collection: Aggregate relevant data from various sources, including internal databases and external surveys.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Cleaning: Process and clean the collected data to ensure accuracy and consistency.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Analysis: Use statistical and analytical tools to examine trends and patterns in the data.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Visualization: Create dashboards and charts using IBM Cognos to present the findings clearly.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Tools Used: Utilize IBM Cognos, Excel, and Python for data processing and analysis.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Validation: Cross-check findings with secondary sources to validate the results.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12" y="2150157"/>
            <a:ext cx="25576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15496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2E1A9-BECD-9D2A-ED46-2537CC592EEE}"/>
              </a:ext>
            </a:extLst>
          </p:cNvPr>
          <p:cNvSpPr txBox="1">
            <a:spLocks/>
          </p:cNvSpPr>
          <p:nvPr/>
        </p:nvSpPr>
        <p:spPr>
          <a:xfrm>
            <a:off x="4000747" y="1711894"/>
            <a:ext cx="8217411" cy="4601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Top Databases: Identified the most widely used databases, including MySQL, PostgreSQL, and MongoDB.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Programming Languages: Determined the leading programming languages, with JavaScript, Python, and Java ranking highest.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Web Frameworks: Found that React.js, Angular, and ASP.NET are the top web frameworks currently in use.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Future Trends: Predicted an increase in demand for technologies such as Kubernetes, TypeScript, and PostgreSQL in the coming year.</a:t>
            </a:r>
            <a:endParaRPr lang="en-US" sz="2200" dirty="0"/>
          </a:p>
          <a:p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Demographics: Analyzed the demographic distribution of survey respondents by age, gender, and education level.</a:t>
            </a:r>
            <a:endParaRPr lang="en-US" sz="1800" dirty="0"/>
          </a:p>
          <a:p>
            <a:pPr lvl="1"/>
            <a:endParaRPr lang="en-US" sz="18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Visualizations: Presented the findings through various dashboards and charts created in IBM Cognos.</a:t>
            </a:r>
            <a:endParaRPr lang="en-US" sz="1800" dirty="0"/>
          </a:p>
        </p:txBody>
      </p:sp>
      <p:pic>
        <p:nvPicPr>
          <p:cNvPr id="4" name="Picture 3" descr="A group of people with a graph&#10;&#10;Description automatically generated">
            <a:extLst>
              <a:ext uri="{FF2B5EF4-FFF2-40B4-BE49-F238E27FC236}">
                <a16:creationId xmlns:a16="http://schemas.microsoft.com/office/drawing/2014/main" id="{C0E1EF25-C589-A80E-D28D-1D7624F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2" y="2179093"/>
            <a:ext cx="3034353" cy="30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4928" y="1575416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/>
        </p:nvSpPr>
        <p:spPr>
          <a:xfrm>
            <a:off x="8278678" y="1575416"/>
            <a:ext cx="1758142" cy="50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930AA-4E15-3F23-2DE0-C793824C8931}"/>
              </a:ext>
            </a:extLst>
          </p:cNvPr>
          <p:cNvCxnSpPr/>
          <p:nvPr/>
        </p:nvCxnSpPr>
        <p:spPr>
          <a:xfrm flipH="1">
            <a:off x="6066527" y="1719965"/>
            <a:ext cx="40941" cy="46902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FE719D3-8EE6-8DF6-B9FD-6E9E58537E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499" y="2391166"/>
            <a:ext cx="5683251" cy="3209671"/>
          </a:xfr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E5357A2-D378-2B3D-8890-4B24CD63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388024"/>
            <a:ext cx="574675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854" y="1495804"/>
            <a:ext cx="11802203" cy="3859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JavaScript is the most desired language for the next year (6,830 count).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Python is highly popular in both current usage (7,106) and future interest (5,239).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TypeScript shows significant future interest (4,068) despite lower current usage (2,232).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48" y="1709878"/>
            <a:ext cx="11810119" cy="37050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Increased demand for JavaScript and TypeScript skills may lead to more resources and job opportunities.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Organizations might prioritize Python and JavaScript for development projects.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Growing TypeScript adoption suggests a shift towards statically typed languages in the JavaScript ecosystem.</a:t>
            </a:r>
          </a:p>
        </p:txBody>
      </p:sp>
    </p:spTree>
    <p:extLst>
      <p:ext uri="{BB962C8B-B14F-4D97-AF65-F5344CB8AC3E}">
        <p14:creationId xmlns:p14="http://schemas.microsoft.com/office/powerpoint/2010/main" val="2129620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360</Words>
  <Application>Microsoft Office PowerPoint</Application>
  <PresentationFormat>Widescreen</PresentationFormat>
  <Paragraphs>111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SLIDE_TEMPLATE_skill_network</vt:lpstr>
      <vt:lpstr>Analysis of Technology Trends Using IBM Cognos Dashboard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PROGRAMMING LANGUAGE TRENDS - FINDINGS &amp; IMPLICATIONS</vt:lpstr>
      <vt:lpstr>DATABASE TRENDS</vt:lpstr>
      <vt:lpstr>DATABASE TRENDS - FINDINGS &amp; IMPLICATIONS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Lakshmi Holla</cp:lastModifiedBy>
  <cp:revision>617</cp:revision>
  <dcterms:created xsi:type="dcterms:W3CDTF">2020-10-28T18:29:43Z</dcterms:created>
  <dcterms:modified xsi:type="dcterms:W3CDTF">2024-07-29T12:37:40Z</dcterms:modified>
</cp:coreProperties>
</file>